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3"/>
  </p:notesMasterIdLst>
  <p:sldIdLst>
    <p:sldId id="257" r:id="rId4"/>
    <p:sldId id="258" r:id="rId5"/>
    <p:sldId id="259" r:id="rId6"/>
    <p:sldId id="261" r:id="rId7"/>
    <p:sldId id="264" r:id="rId8"/>
    <p:sldId id="260" r:id="rId9"/>
    <p:sldId id="262" r:id="rId10"/>
    <p:sldId id="263" r:id="rId11"/>
    <p:sldId id="266" r:id="rId12"/>
  </p:sldIdLst>
  <p:sldSz cx="9144000" cy="5143500" type="screen16x9"/>
  <p:notesSz cx="6858000" cy="9144000"/>
  <p:embeddedFontLst>
    <p:embeddedFont>
      <p:font typeface="Dosis" pitchFamily="2" charset="77"/>
      <p:regular r:id="rId14"/>
      <p:bold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Black" panose="02000000000000000000" pitchFamily="2" charset="0"/>
      <p:bold r:id="rId20"/>
      <p:italic r:id="rId21"/>
      <p:boldItalic r:id="rId22"/>
    </p:embeddedFont>
    <p:embeddedFont>
      <p:font typeface="Roboto Thin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719"/>
  </p:normalViewPr>
  <p:slideViewPr>
    <p:cSldViewPr snapToGrid="0">
      <p:cViewPr varScale="1">
        <p:scale>
          <a:sx n="202" d="100"/>
          <a:sy n="202" d="100"/>
        </p:scale>
        <p:origin x="86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1.fntdata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7345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05147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153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da-DK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Marketing Attribution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Jens Raunstrup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13/04/2023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295269"/>
                </a:solidFill>
              </a:rPr>
              <a:t>Example Table of Contents</a:t>
            </a:r>
            <a:endParaRPr b="1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da-DK" sz="2400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</a:t>
            </a:r>
            <a:r>
              <a:rPr lang="da-DK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2400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familiar</a:t>
            </a:r>
            <a:r>
              <a:rPr lang="da-DK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with the </a:t>
            </a:r>
            <a:r>
              <a:rPr lang="da-DK" sz="2400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company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 is the user journey?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Optimize the campaign budget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Get familiar with the company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 Get familiar with the company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--1.</a:t>
            </a:r>
          </a:p>
          <a:p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--How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many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campaigns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and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sources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does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CoolTShirts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?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Which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source is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used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for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each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campaign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</a:p>
          <a:p>
            <a:endParaRPr lang="da-DK" sz="900" b="0" dirty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 COUNT(DISTINCT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utm_campaign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page_visits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b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 COUNT(DISTINCT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utm_source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page_visits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b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 DISTINCT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utm_source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utm_campaign</a:t>
            </a:r>
            <a:endParaRPr lang="da-DK" sz="900" b="0" dirty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page_visits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da-DK" sz="900" b="0" dirty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a-DK" sz="9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b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--2.</a:t>
            </a:r>
          </a:p>
          <a:p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--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What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pages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are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on the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CoolTShirts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website?</a:t>
            </a:r>
          </a:p>
          <a:p>
            <a:endParaRPr lang="da-DK" sz="900" b="0" dirty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SELECT DISTINCT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page_name</a:t>
            </a:r>
            <a:endParaRPr lang="da-DK" sz="900" b="0" dirty="0"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da-DK" sz="9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page_visits</a:t>
            </a:r>
            <a:r>
              <a:rPr lang="da-DK" sz="900" b="0" dirty="0"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7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143877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How many campaigns and sources does </a:t>
            </a:r>
            <a:r>
              <a:rPr lang="en-GB" sz="8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 use and how are they related? Be sure to explain the difference between </a:t>
            </a:r>
            <a:r>
              <a:rPr lang="en-GB" sz="800" dirty="0" err="1">
                <a:latin typeface="Roboto"/>
                <a:ea typeface="Roboto"/>
                <a:cs typeface="Roboto"/>
                <a:sym typeface="Roboto"/>
              </a:rPr>
              <a:t>utm_campaign</a:t>
            </a: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-GB" sz="800" dirty="0" err="1">
                <a:latin typeface="Roboto"/>
                <a:ea typeface="Roboto"/>
                <a:cs typeface="Roboto"/>
                <a:sym typeface="Roboto"/>
              </a:rPr>
              <a:t>utm_source</a:t>
            </a: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There are 6 distinct sources and 8 distinct campaigns. As seen on the table down to the left. The </a:t>
            </a:r>
            <a:r>
              <a:rPr lang="en-GB" sz="800" dirty="0" err="1">
                <a:latin typeface="Roboto"/>
                <a:ea typeface="Roboto"/>
                <a:cs typeface="Roboto"/>
                <a:sym typeface="Roboto"/>
              </a:rPr>
              <a:t>utm_source</a:t>
            </a: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 is what link or service the users came from. 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-GB" sz="800" dirty="0">
              <a:latin typeface="Roboto"/>
              <a:ea typeface="Roboto"/>
              <a:cs typeface="Roboto"/>
              <a:sym typeface="Roboto"/>
            </a:endParaRP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-GB" sz="800" dirty="0" err="1">
                <a:latin typeface="Roboto"/>
                <a:ea typeface="Roboto"/>
                <a:cs typeface="Roboto"/>
                <a:sym typeface="Roboto"/>
              </a:rPr>
              <a:t>utm_campaign</a:t>
            </a: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 is the name of the campaign used on that specific link or service. We can for example use the same “cool-</a:t>
            </a:r>
            <a:r>
              <a:rPr lang="en-GB" sz="800" dirty="0" err="1">
                <a:latin typeface="Roboto"/>
                <a:ea typeface="Roboto"/>
                <a:cs typeface="Roboto"/>
                <a:sym typeface="Roboto"/>
              </a:rPr>
              <a:t>tshirts</a:t>
            </a: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-search" on Facebook and on Google. We use this to see what campaign is the most useful for us and what source fits our demographic best. So we can maximise our sales.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-GB" sz="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What pages are on their website?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We have 4 pages in total. As seen down the middle in the table with the column </a:t>
            </a:r>
            <a:r>
              <a:rPr lang="en-GB" sz="800" dirty="0" err="1">
                <a:latin typeface="Roboto"/>
                <a:ea typeface="Roboto"/>
                <a:cs typeface="Roboto"/>
                <a:sym typeface="Roboto"/>
              </a:rPr>
              <a:t>page_name</a:t>
            </a:r>
            <a:r>
              <a:rPr lang="en-GB" sz="800" dirty="0">
                <a:latin typeface="Roboto"/>
                <a:ea typeface="Roboto"/>
                <a:cs typeface="Roboto"/>
                <a:sym typeface="Roboto"/>
              </a:rPr>
              <a:t>.</a:t>
            </a: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560271501"/>
              </p:ext>
            </p:extLst>
          </p:nvPr>
        </p:nvGraphicFramePr>
        <p:xfrm>
          <a:off x="177975" y="3074525"/>
          <a:ext cx="3648145" cy="188973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1316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64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675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800" b="1" dirty="0">
                          <a:solidFill>
                            <a:srgbClr val="FFFFFF"/>
                          </a:solidFill>
                        </a:rPr>
                        <a:t>U</a:t>
                      </a:r>
                      <a:r>
                        <a:rPr lang="en" sz="800" b="1" dirty="0" err="1">
                          <a:solidFill>
                            <a:srgbClr val="FFFFFF"/>
                          </a:solidFill>
                        </a:rPr>
                        <a:t>tm_source</a:t>
                      </a:r>
                      <a:endParaRPr sz="8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800" b="1" dirty="0">
                          <a:solidFill>
                            <a:srgbClr val="FFFFFF"/>
                          </a:solidFill>
                        </a:rPr>
                        <a:t>U</a:t>
                      </a:r>
                      <a:r>
                        <a:rPr lang="en" sz="800" b="1" dirty="0" err="1">
                          <a:solidFill>
                            <a:srgbClr val="FFFFFF"/>
                          </a:solidFill>
                        </a:rPr>
                        <a:t>tm_campaign</a:t>
                      </a:r>
                      <a:endParaRPr sz="8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747">
                <a:tc>
                  <a:txBody>
                    <a:bodyPr/>
                    <a:lstStyle/>
                    <a:p>
                      <a:pPr algn="ctr"/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  <a:endParaRPr lang="da-DK" sz="7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getting</a:t>
                      </a:r>
                      <a:r>
                        <a:rPr lang="da-DK" sz="700" dirty="0">
                          <a:solidFill>
                            <a:srgbClr val="646466"/>
                          </a:solidFill>
                          <a:effectLst/>
                        </a:rPr>
                        <a:t>-to-</a:t>
                      </a:r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know</a:t>
                      </a:r>
                      <a:r>
                        <a:rPr lang="da-DK" sz="700" dirty="0">
                          <a:solidFill>
                            <a:srgbClr val="646466"/>
                          </a:solidFill>
                          <a:effectLst/>
                        </a:rPr>
                        <a:t>-cool-</a:t>
                      </a:r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endParaRPr lang="da-DK" sz="7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6747">
                <a:tc>
                  <a:txBody>
                    <a:bodyPr/>
                    <a:lstStyle/>
                    <a:p>
                      <a:pPr algn="ctr"/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  <a:endParaRPr lang="da-DK" sz="7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weekly</a:t>
                      </a:r>
                      <a:r>
                        <a:rPr lang="da-DK" sz="700" dirty="0">
                          <a:solidFill>
                            <a:srgbClr val="646466"/>
                          </a:solidFill>
                          <a:effectLst/>
                        </a:rPr>
                        <a:t>-newsletter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3171904"/>
                  </a:ext>
                </a:extLst>
              </a:tr>
              <a:tr h="186747">
                <a:tc>
                  <a:txBody>
                    <a:bodyPr/>
                    <a:lstStyle/>
                    <a:p>
                      <a:pPr algn="ctr"/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  <a:endParaRPr lang="da-DK" sz="7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700" dirty="0">
                          <a:solidFill>
                            <a:srgbClr val="646466"/>
                          </a:solidFill>
                          <a:effectLst/>
                        </a:rPr>
                        <a:t>ten-crazy-cool-</a:t>
                      </a:r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da-DK" sz="700" dirty="0">
                          <a:solidFill>
                            <a:srgbClr val="646466"/>
                          </a:solidFill>
                          <a:effectLst/>
                        </a:rPr>
                        <a:t>-facts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7994472"/>
                  </a:ext>
                </a:extLst>
              </a:tr>
              <a:tr h="186747">
                <a:tc>
                  <a:txBody>
                    <a:bodyPr/>
                    <a:lstStyle/>
                    <a:p>
                      <a:pPr algn="ctr"/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  <a:endParaRPr lang="da-DK" sz="7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retargetting-campaign</a:t>
                      </a:r>
                      <a:endParaRPr lang="da-DK" sz="7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7139583"/>
                  </a:ext>
                </a:extLst>
              </a:tr>
              <a:tr h="186747">
                <a:tc>
                  <a:txBody>
                    <a:bodyPr/>
                    <a:lstStyle/>
                    <a:p>
                      <a:pPr algn="ctr"/>
                      <a:r>
                        <a:rPr lang="da-DK" sz="700">
                          <a:solidFill>
                            <a:srgbClr val="646466"/>
                          </a:solidFill>
                          <a:effectLst/>
                        </a:rPr>
                        <a:t>facebook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retargetting</a:t>
                      </a:r>
                      <a:r>
                        <a:rPr lang="da-DK" sz="700" dirty="0">
                          <a:solidFill>
                            <a:srgbClr val="646466"/>
                          </a:solidFill>
                          <a:effectLst/>
                        </a:rPr>
                        <a:t>-ad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4429650"/>
                  </a:ext>
                </a:extLst>
              </a:tr>
              <a:tr h="186747">
                <a:tc>
                  <a:txBody>
                    <a:bodyPr/>
                    <a:lstStyle/>
                    <a:p>
                      <a:pPr algn="ctr"/>
                      <a:r>
                        <a:rPr lang="da-DK" sz="70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700" dirty="0">
                          <a:solidFill>
                            <a:srgbClr val="646466"/>
                          </a:solidFill>
                          <a:effectLst/>
                        </a:rPr>
                        <a:t>interview-with-cool-</a:t>
                      </a:r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da-DK" sz="700" dirty="0">
                          <a:solidFill>
                            <a:srgbClr val="646466"/>
                          </a:solidFill>
                          <a:effectLst/>
                        </a:rPr>
                        <a:t>-</a:t>
                      </a:r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founder</a:t>
                      </a:r>
                      <a:endParaRPr lang="da-DK" sz="7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6747">
                <a:tc>
                  <a:txBody>
                    <a:bodyPr/>
                    <a:lstStyle/>
                    <a:p>
                      <a:pPr algn="ctr"/>
                      <a:r>
                        <a:rPr lang="da-DK" sz="7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paid-search</a:t>
                      </a:r>
                      <a:endParaRPr lang="da-DK" sz="7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6747">
                <a:tc>
                  <a:txBody>
                    <a:bodyPr/>
                    <a:lstStyle/>
                    <a:p>
                      <a:pPr algn="ctr"/>
                      <a:r>
                        <a:rPr lang="da-DK" sz="7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700" dirty="0">
                          <a:solidFill>
                            <a:srgbClr val="646466"/>
                          </a:solidFill>
                          <a:effectLst/>
                        </a:rPr>
                        <a:t>cool-</a:t>
                      </a:r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da-DK" sz="700" dirty="0">
                          <a:solidFill>
                            <a:srgbClr val="646466"/>
                          </a:solidFill>
                          <a:effectLst/>
                        </a:rPr>
                        <a:t>-</a:t>
                      </a:r>
                      <a:r>
                        <a:rPr lang="da-DK" sz="700" dirty="0" err="1">
                          <a:solidFill>
                            <a:srgbClr val="646466"/>
                          </a:solidFill>
                          <a:effectLst/>
                        </a:rPr>
                        <a:t>search</a:t>
                      </a:r>
                      <a:endParaRPr lang="da-DK" sz="7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BF3E252A-85E6-56B5-9A69-81F38D03AF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572564"/>
              </p:ext>
            </p:extLst>
          </p:nvPr>
        </p:nvGraphicFramePr>
        <p:xfrm>
          <a:off x="3906345" y="3068669"/>
          <a:ext cx="1192530" cy="1889729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192530">
                  <a:extLst>
                    <a:ext uri="{9D8B030D-6E8A-4147-A177-3AD203B41FA5}">
                      <a16:colId xmlns:a16="http://schemas.microsoft.com/office/drawing/2014/main" val="3818968761"/>
                    </a:ext>
                  </a:extLst>
                </a:gridCol>
              </a:tblGrid>
              <a:tr h="44785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1000" b="1" dirty="0" err="1">
                          <a:solidFill>
                            <a:srgbClr val="FFFFFF"/>
                          </a:solidFill>
                        </a:rPr>
                        <a:t>Page_name</a:t>
                      </a:r>
                      <a:endParaRPr lang="da-DK"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371193"/>
                  </a:ext>
                </a:extLst>
              </a:tr>
              <a:tr h="360469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1 - </a:t>
                      </a:r>
                      <a:r>
                        <a:rPr lang="da-DK" sz="1000" dirty="0" err="1">
                          <a:solidFill>
                            <a:srgbClr val="646466"/>
                          </a:solidFill>
                          <a:effectLst/>
                        </a:rPr>
                        <a:t>landing_page</a:t>
                      </a:r>
                      <a:endParaRPr lang="da-DK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436450"/>
                  </a:ext>
                </a:extLst>
              </a:tr>
              <a:tr h="360469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2 - </a:t>
                      </a:r>
                      <a:r>
                        <a:rPr lang="da-DK" sz="1000" dirty="0" err="1">
                          <a:solidFill>
                            <a:srgbClr val="646466"/>
                          </a:solidFill>
                          <a:effectLst/>
                        </a:rPr>
                        <a:t>shopping_cart</a:t>
                      </a:r>
                      <a:endParaRPr lang="da-DK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250282"/>
                  </a:ext>
                </a:extLst>
              </a:tr>
              <a:tr h="360469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3 - </a:t>
                      </a:r>
                      <a:r>
                        <a:rPr lang="da-DK" sz="1000" dirty="0" err="1">
                          <a:solidFill>
                            <a:srgbClr val="646466"/>
                          </a:solidFill>
                          <a:effectLst/>
                        </a:rPr>
                        <a:t>checkout</a:t>
                      </a:r>
                      <a:endParaRPr lang="da-DK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3658944"/>
                  </a:ext>
                </a:extLst>
              </a:tr>
              <a:tr h="360469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4 - purchase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140684"/>
                  </a:ext>
                </a:extLst>
              </a:tr>
            </a:tbl>
          </a:graphicData>
        </a:graphic>
      </p:graphicFrame>
      <p:sp>
        <p:nvSpPr>
          <p:cNvPr id="8" name="Tekstfelt 7">
            <a:extLst>
              <a:ext uri="{FF2B5EF4-FFF2-40B4-BE49-F238E27FC236}">
                <a16:creationId xmlns:a16="http://schemas.microsoft.com/office/drawing/2014/main" id="{CE42CE0E-4C0B-8D81-860C-AE0D67170F45}"/>
              </a:ext>
            </a:extLst>
          </p:cNvPr>
          <p:cNvSpPr txBox="1"/>
          <p:nvPr/>
        </p:nvSpPr>
        <p:spPr>
          <a:xfrm>
            <a:off x="5179100" y="906061"/>
            <a:ext cx="3870900" cy="224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GB" sz="800" i="1" dirty="0">
                <a:latin typeface="Roboto"/>
                <a:ea typeface="Roboto"/>
                <a:cs typeface="Roboto"/>
                <a:sym typeface="Roboto"/>
              </a:rPr>
              <a:t>SQL query shown below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What is the user journey?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789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</a:t>
            </a:r>
            <a:r>
              <a:rPr lang="da-DK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</a:t>
            </a:r>
            <a:r>
              <a:rPr lang="da-DK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is the user </a:t>
            </a:r>
            <a:r>
              <a:rPr lang="da-DK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journey</a:t>
            </a:r>
            <a:r>
              <a:rPr lang="da-DK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5"/>
            <a:ext cx="4394025" cy="364955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How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many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first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touches is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each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campaign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responsible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for?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We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can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see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the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answer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to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this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on the top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table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to the right: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da-DK" sz="1050" dirty="0">
              <a:latin typeface="Roboto"/>
              <a:ea typeface="Roboto"/>
              <a:cs typeface="Roboto"/>
              <a:sym typeface="Roboto"/>
            </a:endParaRP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Medium is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responsible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for 622. 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nytimes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is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responsible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for 612. 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buzzfeed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is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responsible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for 576. 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google is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responsible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for 169. 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da-DK" sz="1050" dirty="0">
              <a:latin typeface="Roboto"/>
              <a:ea typeface="Roboto"/>
              <a:cs typeface="Roboto"/>
              <a:sym typeface="Roboto"/>
            </a:endParaRP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So medium in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this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case is the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best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one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da-DK" sz="1050" dirty="0">
              <a:latin typeface="Roboto"/>
              <a:ea typeface="Roboto"/>
              <a:cs typeface="Roboto"/>
              <a:sym typeface="Roboto"/>
            </a:endParaRPr>
          </a:p>
          <a:p>
            <a:pPr marL="457200" indent="-304800">
              <a:lnSpc>
                <a:spcPct val="115000"/>
              </a:lnSpc>
              <a:buSzPts val="1200"/>
              <a:buFont typeface="Roboto"/>
              <a:buChar char="●"/>
            </a:pP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How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many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last touches is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each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campaign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responsible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for?</a:t>
            </a:r>
          </a:p>
          <a:p>
            <a:pPr marL="152400">
              <a:lnSpc>
                <a:spcPct val="115000"/>
              </a:lnSpc>
              <a:buSzPts val="1200"/>
            </a:pP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We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can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see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the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answer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to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this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on the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bottom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table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to the right. The top 3 performers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are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: </a:t>
            </a:r>
          </a:p>
          <a:p>
            <a:pPr marL="152400">
              <a:lnSpc>
                <a:spcPct val="115000"/>
              </a:lnSpc>
              <a:buSzPts val="1200"/>
            </a:pPr>
            <a:endParaRPr lang="da-DK" sz="1050" dirty="0">
              <a:latin typeface="Roboto"/>
              <a:ea typeface="Roboto"/>
              <a:cs typeface="Roboto"/>
              <a:sym typeface="Roboto"/>
            </a:endParaRPr>
          </a:p>
          <a:p>
            <a:pPr marL="152400">
              <a:lnSpc>
                <a:spcPct val="115000"/>
              </a:lnSpc>
              <a:buSzPts val="1200"/>
            </a:pP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”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weekly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-newsletter” with 447,</a:t>
            </a:r>
          </a:p>
          <a:p>
            <a:pPr marL="152400">
              <a:lnSpc>
                <a:spcPct val="115000"/>
              </a:lnSpc>
              <a:buSzPts val="1200"/>
            </a:pP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”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retargetting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-ad”, with 443</a:t>
            </a:r>
          </a:p>
          <a:p>
            <a:pPr marL="152400">
              <a:lnSpc>
                <a:spcPct val="115000"/>
              </a:lnSpc>
              <a:buSzPts val="1200"/>
            </a:pP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and ”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retargetting-campaign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” with 245</a:t>
            </a:r>
          </a:p>
          <a:p>
            <a:pPr marL="152400">
              <a:lnSpc>
                <a:spcPct val="115000"/>
              </a:lnSpc>
              <a:buSzPts val="1200"/>
            </a:pPr>
            <a:endParaRPr lang="da-DK" sz="1050" dirty="0">
              <a:latin typeface="Roboto"/>
              <a:ea typeface="Roboto"/>
              <a:cs typeface="Roboto"/>
              <a:sym typeface="Roboto"/>
            </a:endParaRPr>
          </a:p>
          <a:p>
            <a:pPr marL="152400">
              <a:lnSpc>
                <a:spcPct val="115000"/>
              </a:lnSpc>
              <a:buSzPts val="1200"/>
            </a:pP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So ”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weekly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newsletter” is in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this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case the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best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050" dirty="0" err="1">
                <a:latin typeface="Roboto"/>
                <a:ea typeface="Roboto"/>
                <a:cs typeface="Roboto"/>
                <a:sym typeface="Roboto"/>
              </a:rPr>
              <a:t>one</a:t>
            </a:r>
            <a:r>
              <a:rPr lang="da-DK" sz="1050" dirty="0"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152400">
              <a:lnSpc>
                <a:spcPct val="115000"/>
              </a:lnSpc>
              <a:buSzPts val="1200"/>
            </a:pPr>
            <a:endParaRPr lang="da-DK" sz="105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2914349873"/>
              </p:ext>
            </p:extLst>
          </p:nvPr>
        </p:nvGraphicFramePr>
        <p:xfrm>
          <a:off x="4935821" y="935589"/>
          <a:ext cx="3762751" cy="17214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950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20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0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1000" b="1" dirty="0">
                          <a:solidFill>
                            <a:srgbClr val="FFFFFF"/>
                          </a:solidFill>
                        </a:rPr>
                        <a:t>u</a:t>
                      </a: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tm_source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1000" b="1" dirty="0">
                          <a:solidFill>
                            <a:srgbClr val="FFFFFF"/>
                          </a:solidFill>
                        </a:rPr>
                        <a:t>u</a:t>
                      </a: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tm_campaign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COUNT(*)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interview-with-cool-</a:t>
                      </a:r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-</a:t>
                      </a:r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founder</a:t>
                      </a:r>
                      <a:endParaRPr lang="da-DK" sz="8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622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  <a:endParaRPr lang="da-DK" sz="8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getting</a:t>
                      </a:r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-to-</a:t>
                      </a:r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know</a:t>
                      </a:r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-cool-</a:t>
                      </a:r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endParaRPr lang="da-DK" sz="8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612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ten-crazy-cool-</a:t>
                      </a:r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-facts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576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cool-</a:t>
                      </a:r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-</a:t>
                      </a:r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search</a:t>
                      </a:r>
                      <a:endParaRPr lang="da-DK" sz="8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169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06273A98-3CA6-A44B-E2F8-6BB50BEA5C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110402"/>
              </p:ext>
            </p:extLst>
          </p:nvPr>
        </p:nvGraphicFramePr>
        <p:xfrm>
          <a:off x="4935823" y="2993825"/>
          <a:ext cx="3762752" cy="20116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935325">
                  <a:extLst>
                    <a:ext uri="{9D8B030D-6E8A-4147-A177-3AD203B41FA5}">
                      <a16:colId xmlns:a16="http://schemas.microsoft.com/office/drawing/2014/main" val="4249863165"/>
                    </a:ext>
                  </a:extLst>
                </a:gridCol>
                <a:gridCol w="1733868">
                  <a:extLst>
                    <a:ext uri="{9D8B030D-6E8A-4147-A177-3AD203B41FA5}">
                      <a16:colId xmlns:a16="http://schemas.microsoft.com/office/drawing/2014/main" val="3176812946"/>
                    </a:ext>
                  </a:extLst>
                </a:gridCol>
                <a:gridCol w="1093559">
                  <a:extLst>
                    <a:ext uri="{9D8B030D-6E8A-4147-A177-3AD203B41FA5}">
                      <a16:colId xmlns:a16="http://schemas.microsoft.com/office/drawing/2014/main" val="66907473"/>
                    </a:ext>
                  </a:extLst>
                </a:gridCol>
              </a:tblGrid>
              <a:tr h="2916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800" b="1" dirty="0">
                          <a:solidFill>
                            <a:srgbClr val="FFFFFF"/>
                          </a:solidFill>
                        </a:rPr>
                        <a:t>u</a:t>
                      </a:r>
                      <a:r>
                        <a:rPr lang="en" sz="800" b="1" dirty="0" err="1">
                          <a:solidFill>
                            <a:srgbClr val="FFFFFF"/>
                          </a:solidFill>
                        </a:rPr>
                        <a:t>tm_source</a:t>
                      </a:r>
                      <a:endParaRPr sz="8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800" b="1" dirty="0">
                          <a:solidFill>
                            <a:srgbClr val="FFFFFF"/>
                          </a:solidFill>
                        </a:rPr>
                        <a:t>u</a:t>
                      </a:r>
                      <a:r>
                        <a:rPr lang="en" sz="800" b="1" dirty="0" err="1">
                          <a:solidFill>
                            <a:srgbClr val="FFFFFF"/>
                          </a:solidFill>
                        </a:rPr>
                        <a:t>tm_campaign</a:t>
                      </a:r>
                      <a:endParaRPr sz="8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dirty="0">
                          <a:solidFill>
                            <a:srgbClr val="FFFFFF"/>
                          </a:solidFill>
                        </a:rPr>
                        <a:t>COUNT(*)</a:t>
                      </a:r>
                      <a:endParaRPr sz="8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6459516"/>
                  </a:ext>
                </a:extLst>
              </a:tr>
              <a:tr h="204171">
                <a:tc>
                  <a:txBody>
                    <a:bodyPr/>
                    <a:lstStyle/>
                    <a:p>
                      <a:pPr algn="ctr"/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  <a:endParaRPr lang="da-DK" sz="8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weekly</a:t>
                      </a:r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-newsletter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447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0210454"/>
                  </a:ext>
                </a:extLst>
              </a:tr>
              <a:tr h="204171"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facebook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retargetting</a:t>
                      </a:r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-ad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443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3398394"/>
                  </a:ext>
                </a:extLst>
              </a:tr>
              <a:tr h="204171"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 dirty="0" err="1">
                          <a:solidFill>
                            <a:srgbClr val="646466"/>
                          </a:solidFill>
                          <a:effectLst/>
                        </a:rPr>
                        <a:t>retargetting-campaign</a:t>
                      </a:r>
                      <a:endParaRPr lang="da-DK" sz="8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245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9596652"/>
                  </a:ext>
                </a:extLst>
              </a:tr>
              <a:tr h="204171"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232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3788059"/>
                  </a:ext>
                </a:extLst>
              </a:tr>
              <a:tr h="204171"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190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0029765"/>
                  </a:ext>
                </a:extLst>
              </a:tr>
              <a:tr h="204171"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184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78182"/>
                  </a:ext>
                </a:extLst>
              </a:tr>
              <a:tr h="204171"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paid-search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178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8035541"/>
                  </a:ext>
                </a:extLst>
              </a:tr>
              <a:tr h="204171"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>
                          <a:solidFill>
                            <a:srgbClr val="646466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800" dirty="0">
                          <a:solidFill>
                            <a:srgbClr val="646466"/>
                          </a:solidFill>
                          <a:effectLst/>
                        </a:rPr>
                        <a:t>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8864212"/>
                  </a:ext>
                </a:extLst>
              </a:tr>
            </a:tbl>
          </a:graphicData>
        </a:graphic>
      </p:graphicFrame>
      <p:sp>
        <p:nvSpPr>
          <p:cNvPr id="4" name="Tekstfelt 3">
            <a:extLst>
              <a:ext uri="{FF2B5EF4-FFF2-40B4-BE49-F238E27FC236}">
                <a16:creationId xmlns:a16="http://schemas.microsoft.com/office/drawing/2014/main" id="{8D512423-EB2F-605F-7F01-7313B9890C5B}"/>
              </a:ext>
            </a:extLst>
          </p:cNvPr>
          <p:cNvSpPr txBox="1"/>
          <p:nvPr/>
        </p:nvSpPr>
        <p:spPr>
          <a:xfrm>
            <a:off x="4935820" y="711425"/>
            <a:ext cx="3762752" cy="224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GB" sz="800" i="1" dirty="0">
                <a:latin typeface="Roboto"/>
                <a:ea typeface="Roboto"/>
                <a:cs typeface="Roboto"/>
                <a:sym typeface="Roboto"/>
              </a:rPr>
              <a:t>First touch attribution table</a:t>
            </a:r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6AC629EE-F288-4F1B-E1E0-062ACC3E3F71}"/>
              </a:ext>
            </a:extLst>
          </p:cNvPr>
          <p:cNvSpPr txBox="1"/>
          <p:nvPr/>
        </p:nvSpPr>
        <p:spPr>
          <a:xfrm>
            <a:off x="4935820" y="2769661"/>
            <a:ext cx="3762751" cy="224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GB" sz="800" i="1" dirty="0">
                <a:latin typeface="Roboto"/>
                <a:ea typeface="Roboto"/>
                <a:cs typeface="Roboto"/>
                <a:sym typeface="Roboto"/>
              </a:rPr>
              <a:t>Last touch attribution table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 What is the user journey?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5" y="1201325"/>
            <a:ext cx="4920900" cy="38478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How </a:t>
            </a:r>
            <a:r>
              <a:rPr lang="da-DK" sz="1200" dirty="0" err="1">
                <a:latin typeface="Roboto"/>
                <a:ea typeface="Roboto"/>
                <a:cs typeface="Roboto"/>
                <a:sym typeface="Roboto"/>
              </a:rPr>
              <a:t>many</a:t>
            </a: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200" dirty="0" err="1">
                <a:latin typeface="Roboto"/>
                <a:ea typeface="Roboto"/>
                <a:cs typeface="Roboto"/>
                <a:sym typeface="Roboto"/>
              </a:rPr>
              <a:t>visitors</a:t>
            </a: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200" dirty="0" err="1">
                <a:latin typeface="Roboto"/>
                <a:ea typeface="Roboto"/>
                <a:cs typeface="Roboto"/>
                <a:sym typeface="Roboto"/>
              </a:rPr>
              <a:t>make</a:t>
            </a: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 a purchase?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da-DK" sz="1200" dirty="0">
              <a:latin typeface="Roboto"/>
              <a:ea typeface="Roboto"/>
              <a:cs typeface="Roboto"/>
              <a:sym typeface="Roboto"/>
            </a:endParaRP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On the </a:t>
            </a:r>
            <a:r>
              <a:rPr lang="da-DK" sz="1200" dirty="0" err="1">
                <a:latin typeface="Roboto"/>
                <a:ea typeface="Roboto"/>
                <a:cs typeface="Roboto"/>
                <a:sym typeface="Roboto"/>
              </a:rPr>
              <a:t>table</a:t>
            </a: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 to the top right </a:t>
            </a:r>
            <a:r>
              <a:rPr lang="da-DK" sz="1200" dirty="0" err="1">
                <a:latin typeface="Roboto"/>
                <a:ea typeface="Roboto"/>
                <a:cs typeface="Roboto"/>
                <a:sym typeface="Roboto"/>
              </a:rPr>
              <a:t>we</a:t>
            </a: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200" dirty="0" err="1">
                <a:latin typeface="Roboto"/>
                <a:ea typeface="Roboto"/>
                <a:cs typeface="Roboto"/>
                <a:sym typeface="Roboto"/>
              </a:rPr>
              <a:t>can</a:t>
            </a: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200" dirty="0" err="1">
                <a:latin typeface="Roboto"/>
                <a:ea typeface="Roboto"/>
                <a:cs typeface="Roboto"/>
                <a:sym typeface="Roboto"/>
              </a:rPr>
              <a:t>see</a:t>
            </a: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a-DK" sz="1200" dirty="0" err="1">
                <a:latin typeface="Roboto"/>
                <a:ea typeface="Roboto"/>
                <a:cs typeface="Roboto"/>
                <a:sym typeface="Roboto"/>
              </a:rPr>
              <a:t>that</a:t>
            </a: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 361 users </a:t>
            </a:r>
            <a:r>
              <a:rPr lang="da-DK" sz="1200" dirty="0" err="1">
                <a:latin typeface="Roboto"/>
                <a:ea typeface="Roboto"/>
                <a:cs typeface="Roboto"/>
                <a:sym typeface="Roboto"/>
              </a:rPr>
              <a:t>make</a:t>
            </a: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 a purchase.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da-DK"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How many last touches on the purchase page is each campaign responsible for?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On the table to the bottom right. We can see how many last touch purchases each campaign is responsible for. This can be seen in the “COUNT(</a:t>
            </a:r>
            <a:r>
              <a:rPr lang="en" sz="1200" dirty="0" err="1">
                <a:latin typeface="Roboto"/>
                <a:ea typeface="Roboto"/>
                <a:cs typeface="Roboto"/>
                <a:sym typeface="Roboto"/>
              </a:rPr>
              <a:t>utm_campaign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)” column. Here we can see that the “weekly-newsletter” is the best one with a number of 115 purchases.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"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What is the typical user journey?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We can see the typical user journey in the table on the top right. This can be seen in the </a:t>
            </a:r>
            <a:r>
              <a:rPr lang="en" sz="1200" dirty="0" err="1">
                <a:latin typeface="Roboto"/>
                <a:ea typeface="Roboto"/>
                <a:cs typeface="Roboto"/>
                <a:sym typeface="Roboto"/>
              </a:rPr>
              <a:t>page_name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 column. </a:t>
            </a:r>
            <a:r>
              <a:rPr lang="da-DK" sz="1200" dirty="0"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ach number is one step deeper into our usage funnel. Here the last step is the purchase step.</a:t>
            </a:r>
          </a:p>
        </p:txBody>
      </p:sp>
      <p:graphicFrame>
        <p:nvGraphicFramePr>
          <p:cNvPr id="332" name="Shape 332"/>
          <p:cNvGraphicFramePr/>
          <p:nvPr>
            <p:extLst>
              <p:ext uri="{D42A27DB-BD31-4B8C-83A1-F6EECF244321}">
                <p14:modId xmlns:p14="http://schemas.microsoft.com/office/powerpoint/2010/main" val="1899792907"/>
              </p:ext>
            </p:extLst>
          </p:nvPr>
        </p:nvGraphicFramePr>
        <p:xfrm>
          <a:off x="5275700" y="1201263"/>
          <a:ext cx="3690325" cy="131061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9953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49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5053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COUNT(</a:t>
                      </a: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user_id</a:t>
                      </a: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)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1000" b="1" dirty="0">
                          <a:solidFill>
                            <a:srgbClr val="FFFFFF"/>
                          </a:solidFill>
                        </a:rPr>
                        <a:t>p</a:t>
                      </a: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age_name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56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2000</a:t>
                      </a:r>
                    </a:p>
                  </a:txBody>
                  <a:tcPr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1 - </a:t>
                      </a:r>
                      <a:r>
                        <a:rPr lang="da-DK" sz="1000" dirty="0" err="1">
                          <a:solidFill>
                            <a:srgbClr val="646466"/>
                          </a:solidFill>
                          <a:effectLst/>
                        </a:rPr>
                        <a:t>landing_page</a:t>
                      </a:r>
                      <a:endParaRPr lang="da-DK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56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1900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2 - </a:t>
                      </a:r>
                      <a:r>
                        <a:rPr lang="da-DK" sz="1000" dirty="0" err="1">
                          <a:solidFill>
                            <a:srgbClr val="646466"/>
                          </a:solidFill>
                          <a:effectLst/>
                        </a:rPr>
                        <a:t>shopping_cart</a:t>
                      </a:r>
                      <a:endParaRPr lang="da-DK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56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1431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3 - </a:t>
                      </a:r>
                      <a:r>
                        <a:rPr lang="da-DK" sz="1000" dirty="0" err="1">
                          <a:solidFill>
                            <a:srgbClr val="646466"/>
                          </a:solidFill>
                          <a:effectLst/>
                        </a:rPr>
                        <a:t>checkout</a:t>
                      </a:r>
                      <a:endParaRPr lang="da-DK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56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4 - purchase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" name="Tabel 1">
            <a:extLst>
              <a:ext uri="{FF2B5EF4-FFF2-40B4-BE49-F238E27FC236}">
                <a16:creationId xmlns:a16="http://schemas.microsoft.com/office/drawing/2014/main" id="{7DAC400B-9B3F-C65B-ED08-15E2D4961C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5497559"/>
              </p:ext>
            </p:extLst>
          </p:nvPr>
        </p:nvGraphicFramePr>
        <p:xfrm>
          <a:off x="5275700" y="2610755"/>
          <a:ext cx="3690325" cy="243837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992202">
                  <a:extLst>
                    <a:ext uri="{9D8B030D-6E8A-4147-A177-3AD203B41FA5}">
                      <a16:colId xmlns:a16="http://schemas.microsoft.com/office/drawing/2014/main" val="2650807388"/>
                    </a:ext>
                  </a:extLst>
                </a:gridCol>
                <a:gridCol w="1698123">
                  <a:extLst>
                    <a:ext uri="{9D8B030D-6E8A-4147-A177-3AD203B41FA5}">
                      <a16:colId xmlns:a16="http://schemas.microsoft.com/office/drawing/2014/main" val="3902648352"/>
                    </a:ext>
                  </a:extLst>
                </a:gridCol>
              </a:tblGrid>
              <a:tr h="288428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1000" b="1" dirty="0">
                          <a:solidFill>
                            <a:srgbClr val="FFFFFF"/>
                          </a:solidFill>
                        </a:rPr>
                        <a:t>U</a:t>
                      </a: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tm_campaign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COUNT(</a:t>
                      </a: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utm_campaign</a:t>
                      </a: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)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612805"/>
                  </a:ext>
                </a:extLst>
              </a:tr>
              <a:tr h="209785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 err="1">
                          <a:solidFill>
                            <a:srgbClr val="646466"/>
                          </a:solidFill>
                          <a:effectLst/>
                        </a:rPr>
                        <a:t>weekly</a:t>
                      </a:r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-newsletter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115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4280295"/>
                  </a:ext>
                </a:extLst>
              </a:tr>
              <a:tr h="209785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113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7522069"/>
                  </a:ext>
                </a:extLst>
              </a:tr>
              <a:tr h="209785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9175616"/>
                  </a:ext>
                </a:extLst>
              </a:tr>
              <a:tr h="209785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 err="1">
                          <a:solidFill>
                            <a:srgbClr val="646466"/>
                          </a:solidFill>
                          <a:effectLst/>
                        </a:rPr>
                        <a:t>paid-search</a:t>
                      </a:r>
                      <a:endParaRPr lang="da-DK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52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4540159"/>
                  </a:ext>
                </a:extLst>
              </a:tr>
              <a:tr h="209785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8831768"/>
                  </a:ext>
                </a:extLst>
              </a:tr>
              <a:tr h="209785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8377920"/>
                  </a:ext>
                </a:extLst>
              </a:tr>
              <a:tr h="340900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6166139"/>
                  </a:ext>
                </a:extLst>
              </a:tr>
              <a:tr h="209785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090212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3. Optimize the campaign budget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129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lang="da-DK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Optimize</a:t>
            </a:r>
            <a:r>
              <a:rPr lang="da-DK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the </a:t>
            </a:r>
            <a:r>
              <a:rPr lang="da-DK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campaign</a:t>
            </a:r>
            <a:r>
              <a:rPr lang="da-DK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budget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77975" y="1201325"/>
            <a:ext cx="5566979" cy="137042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90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0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GB" sz="1000" dirty="0">
                <a:latin typeface="Roboto"/>
                <a:ea typeface="Roboto"/>
                <a:cs typeface="Roboto"/>
                <a:sym typeface="Roboto"/>
              </a:rPr>
              <a:t> can re-invest in 5 campaigns. Which should they pick and why?</a:t>
            </a:r>
          </a:p>
          <a:p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would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say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the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following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5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since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they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are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the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campaigns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with the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highest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amount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of purchases:</a:t>
            </a:r>
          </a:p>
          <a:p>
            <a:endParaRPr lang="da-DK" sz="1000" b="0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1. "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weekly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-newsletter". </a:t>
            </a:r>
          </a:p>
          <a:p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 "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retargetting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-ad".</a:t>
            </a:r>
          </a:p>
          <a:p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 "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retargetting-campaign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".</a:t>
            </a:r>
          </a:p>
          <a:p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4. "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paid-search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".</a:t>
            </a:r>
          </a:p>
          <a:p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5. "ten-crazy-cool-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tshirts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-facts".</a:t>
            </a:r>
            <a:endParaRPr lang="en-GB" sz="1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1894631000"/>
              </p:ext>
            </p:extLst>
          </p:nvPr>
        </p:nvGraphicFramePr>
        <p:xfrm>
          <a:off x="177975" y="2586320"/>
          <a:ext cx="8520600" cy="243837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5074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7402">
                  <a:extLst>
                    <a:ext uri="{9D8B030D-6E8A-4147-A177-3AD203B41FA5}">
                      <a16:colId xmlns:a16="http://schemas.microsoft.com/office/drawing/2014/main" val="909227857"/>
                    </a:ext>
                  </a:extLst>
                </a:gridCol>
                <a:gridCol w="1930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0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3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1000" b="1" dirty="0" err="1">
                          <a:solidFill>
                            <a:srgbClr val="FFFFFF"/>
                          </a:solidFill>
                        </a:rPr>
                        <a:t>user_id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1000" b="1" dirty="0" err="1">
                          <a:solidFill>
                            <a:srgbClr val="FFFFFF"/>
                          </a:solidFill>
                        </a:rPr>
                        <a:t>last_touch_at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1000" b="1" dirty="0">
                          <a:solidFill>
                            <a:srgbClr val="FFFFFF"/>
                          </a:solidFill>
                        </a:rPr>
                        <a:t>U</a:t>
                      </a: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tm_source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a-DK" sz="1000" b="1" dirty="0">
                          <a:solidFill>
                            <a:srgbClr val="FFFFFF"/>
                          </a:solidFill>
                        </a:rPr>
                        <a:t>U</a:t>
                      </a: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tm_campaign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COUNT(</a:t>
                      </a:r>
                      <a:r>
                        <a:rPr lang="en" sz="1000" b="1" dirty="0" err="1">
                          <a:solidFill>
                            <a:srgbClr val="FFFFFF"/>
                          </a:solidFill>
                        </a:rPr>
                        <a:t>utm_campaign</a:t>
                      </a: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)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9063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10162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2018-02-01 04:26:10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115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9063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10069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2018-01-04 08:13:01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facebook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113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6674081"/>
                  </a:ext>
                </a:extLst>
              </a:tr>
              <a:tr h="159063"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10030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2018-01-28 13:38:02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email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4145243"/>
                  </a:ext>
                </a:extLst>
              </a:tr>
              <a:tr h="159063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10354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2018-01-22 02:00:29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 err="1">
                          <a:solidFill>
                            <a:srgbClr val="646466"/>
                          </a:solidFill>
                          <a:effectLst/>
                        </a:rPr>
                        <a:t>paid-search</a:t>
                      </a:r>
                      <a:endParaRPr lang="da-DK" sz="10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52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5956600"/>
                  </a:ext>
                </a:extLst>
              </a:tr>
              <a:tr h="159063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22224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2018-01-26 06:30:52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7802946"/>
                  </a:ext>
                </a:extLst>
              </a:tr>
              <a:tr h="159063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26835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2018-01-07 02:12:04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4662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14770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2018-01-15 22:54:18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9063"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48931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2018-01-17 10:39:53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>
                          <a:solidFill>
                            <a:srgbClr val="646466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a-DK" sz="1000" dirty="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kstfelt 2">
            <a:extLst>
              <a:ext uri="{FF2B5EF4-FFF2-40B4-BE49-F238E27FC236}">
                <a16:creationId xmlns:a16="http://schemas.microsoft.com/office/drawing/2014/main" id="{CC10F25E-28C1-379F-29D1-E85365202528}"/>
              </a:ext>
            </a:extLst>
          </p:cNvPr>
          <p:cNvSpPr txBox="1"/>
          <p:nvPr/>
        </p:nvSpPr>
        <p:spPr>
          <a:xfrm>
            <a:off x="5744955" y="1201325"/>
            <a:ext cx="295362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number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of purchases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can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seen</a:t>
            </a:r>
            <a:r>
              <a:rPr lang="da-DK" sz="1000" b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on the column </a:t>
            </a:r>
            <a:r>
              <a:rPr lang="da-DK" sz="1000" b="0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called</a:t>
            </a:r>
            <a:r>
              <a:rPr lang="da-DK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”COUNT(</a:t>
            </a:r>
            <a:r>
              <a:rPr lang="da-DK" sz="10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utm_campaign</a:t>
            </a:r>
            <a:r>
              <a:rPr lang="da-DK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)</a:t>
            </a:r>
            <a:r>
              <a:rPr lang="en-GB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. With weekly-newsletter having the highest sales number with 115.</a:t>
            </a:r>
          </a:p>
          <a:p>
            <a:pPr algn="ctr"/>
            <a:endParaRPr lang="en-GB" sz="1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  <a:p>
            <a:pPr algn="ctr"/>
            <a:r>
              <a:rPr lang="en-GB" sz="10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rPr>
              <a:t>This is pulled from an SQL query. Where the number of last touches at the purchase page was looked at.</a:t>
            </a:r>
          </a:p>
        </p:txBody>
      </p:sp>
    </p:spTree>
    <p:extLst>
      <p:ext uri="{BB962C8B-B14F-4D97-AF65-F5344CB8AC3E}">
        <p14:creationId xmlns:p14="http://schemas.microsoft.com/office/powerpoint/2010/main" val="59723634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931</Words>
  <Application>Microsoft Macintosh PowerPoint</Application>
  <PresentationFormat>Skærmshow (16:9)</PresentationFormat>
  <Paragraphs>217</Paragraphs>
  <Slides>9</Slides>
  <Notes>9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6</vt:i4>
      </vt:variant>
      <vt:variant>
        <vt:lpstr>Tema</vt:lpstr>
      </vt:variant>
      <vt:variant>
        <vt:i4>3</vt:i4>
      </vt:variant>
      <vt:variant>
        <vt:lpstr>Slidetitler</vt:lpstr>
      </vt:variant>
      <vt:variant>
        <vt:i4>9</vt:i4>
      </vt:variant>
    </vt:vector>
  </HeadingPairs>
  <TitlesOfParts>
    <vt:vector size="18" baseType="lpstr">
      <vt:lpstr>Arial</vt:lpstr>
      <vt:lpstr>Roboto Thin</vt:lpstr>
      <vt:lpstr>Dosis</vt:lpstr>
      <vt:lpstr>Roboto Black</vt:lpstr>
      <vt:lpstr>Roboto</vt:lpstr>
      <vt:lpstr>Courier New</vt:lpstr>
      <vt:lpstr>Simple Light</vt:lpstr>
      <vt:lpstr>Simple Light</vt:lpstr>
      <vt:lpstr>Simple Light</vt:lpstr>
      <vt:lpstr>PowerPoint-præsentation</vt:lpstr>
      <vt:lpstr>Example Table of Contents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Jens Raunstrup</cp:lastModifiedBy>
  <cp:revision>22</cp:revision>
  <dcterms:modified xsi:type="dcterms:W3CDTF">2023-04-13T11:27:16Z</dcterms:modified>
</cp:coreProperties>
</file>